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sldIdLst>
    <p:sldId id="260" r:id="rId2"/>
    <p:sldId id="259" r:id="rId3"/>
    <p:sldId id="275" r:id="rId4"/>
    <p:sldId id="266" r:id="rId5"/>
    <p:sldId id="272" r:id="rId6"/>
    <p:sldId id="273" r:id="rId7"/>
    <p:sldId id="274" r:id="rId8"/>
    <p:sldId id="267" r:id="rId9"/>
    <p:sldId id="268" r:id="rId10"/>
    <p:sldId id="269" r:id="rId11"/>
    <p:sldId id="270" r:id="rId12"/>
    <p:sldId id="293" r:id="rId13"/>
    <p:sldId id="294" r:id="rId14"/>
    <p:sldId id="277" r:id="rId15"/>
    <p:sldId id="278" r:id="rId16"/>
    <p:sldId id="276" r:id="rId17"/>
    <p:sldId id="279" r:id="rId18"/>
    <p:sldId id="280" r:id="rId19"/>
    <p:sldId id="295" r:id="rId20"/>
    <p:sldId id="296" r:id="rId21"/>
    <p:sldId id="262" r:id="rId22"/>
    <p:sldId id="281" r:id="rId23"/>
    <p:sldId id="282" r:id="rId24"/>
    <p:sldId id="283" r:id="rId25"/>
    <p:sldId id="288" r:id="rId26"/>
    <p:sldId id="287" r:id="rId27"/>
    <p:sldId id="286" r:id="rId28"/>
    <p:sldId id="285" r:id="rId29"/>
    <p:sldId id="284" r:id="rId30"/>
    <p:sldId id="289" r:id="rId31"/>
    <p:sldId id="290" r:id="rId32"/>
    <p:sldId id="291" r:id="rId33"/>
    <p:sldId id="263" r:id="rId34"/>
    <p:sldId id="264" r:id="rId35"/>
    <p:sldId id="265" r:id="rId36"/>
    <p:sldId id="256" r:id="rId37"/>
    <p:sldId id="261" r:id="rId38"/>
    <p:sldId id="292" r:id="rId39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969696"/>
    <a:srgbClr val="B2B2B2"/>
    <a:srgbClr val="777777"/>
    <a:srgbClr val="FF3399"/>
    <a:srgbClr val="CC00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617" autoAdjust="0"/>
  </p:normalViewPr>
  <p:slideViewPr>
    <p:cSldViewPr>
      <p:cViewPr varScale="1">
        <p:scale>
          <a:sx n="82" d="100"/>
          <a:sy n="82" d="100"/>
        </p:scale>
        <p:origin x="16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l-PL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AC63BB9-45B7-4DC7-B963-06E0E966AC0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0380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87982E-AF6E-4932-9903-C24A663DD35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5975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F21F8-0099-46E0-81DB-1C0DB7D9AD0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65310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53E790-2B27-4348-9BFE-F32224147FD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2680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50B0D-81FF-4A60-9625-CB663EF5F7F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9529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28BF2-5D18-470E-B9AF-DF658FE64F5C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33937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4C53A0-733E-4BFD-A093-AE77DE974FC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24865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41537-FBDE-48C6-B094-BC248EA2B55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6293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32050-C929-4D5F-B2E4-4E5C6D591D7C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9851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DE18AA-517C-436E-94AC-86B140C969C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79185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A7A41F-BD53-476C-AF80-EFF1BE915E0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47400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5F59290-982B-49D7-9470-352A01FCBD53}" type="slidenum">
              <a:rPr lang="pl-PL" altLang="pl-PL"/>
              <a:pPr/>
              <a:t>‹#›</a:t>
            </a:fld>
            <a:endParaRPr lang="pl-PL" altLang="pl-PL"/>
          </a:p>
        </p:txBody>
      </p:sp>
      <p:sp>
        <p:nvSpPr>
          <p:cNvPr id="1639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639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l-PL"/>
          </a:p>
        </p:txBody>
      </p:sp>
      <p:grpSp>
        <p:nvGrpSpPr>
          <p:cNvPr id="3082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6395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6396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6397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6398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6399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6400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6401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6402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6403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grpSp>
          <p:nvGrpSpPr>
            <p:cNvPr id="3108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3109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6406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16407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16408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</p:grpSp>
          <p:sp>
            <p:nvSpPr>
              <p:cNvPr id="16409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6410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6411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grpSp>
            <p:nvGrpSpPr>
              <p:cNvPr id="3113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6413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16414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16415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16416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16417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16418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16419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16420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</p:grpSp>
        </p:grpSp>
      </p:grpSp>
      <p:grpSp>
        <p:nvGrpSpPr>
          <p:cNvPr id="3083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6422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6423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grpSp>
        <p:nvGrpSpPr>
          <p:cNvPr id="3084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3085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6426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grpSp>
            <p:nvGrpSpPr>
              <p:cNvPr id="3088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6428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16429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9" y="331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16430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9" y="181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16431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16432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8" y="896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16433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5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16434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16435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9" y="141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</p:grpSp>
        </p:grpSp>
        <p:sp>
          <p:nvSpPr>
            <p:cNvPr id="16436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sp>
        <p:nvSpPr>
          <p:cNvPr id="2" name="MSIPCMContentMarking" descr="{&quot;HashCode&quot;:1022722243,&quot;Placement&quot;:&quot;Footer&quot;}"/>
          <p:cNvSpPr txBox="1"/>
          <p:nvPr userDrawn="1"/>
        </p:nvSpPr>
        <p:spPr>
          <a:xfrm>
            <a:off x="0" y="6595656"/>
            <a:ext cx="128297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pl-PL" sz="1000" smtClean="0">
                <a:solidFill>
                  <a:srgbClr val="000000"/>
                </a:solidFill>
                <a:latin typeface="Calibri" panose="020F0502020204030204" pitchFamily="34" charset="0"/>
              </a:rPr>
              <a:t>©Nemak | Internal</a:t>
            </a:r>
            <a:endParaRPr lang="pl-PL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11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5" Type="http://schemas.microsoft.com/office/2007/relationships/media" Target="../media/media12.m4a"/><Relationship Id="rId4" Type="http://schemas.openxmlformats.org/officeDocument/2006/relationships/audio" Target="../media/media11.m4a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3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23.m4a"/><Relationship Id="rId7" Type="http://schemas.openxmlformats.org/officeDocument/2006/relationships/image" Target="../media/image21.jpeg"/><Relationship Id="rId2" Type="http://schemas.microsoft.com/office/2007/relationships/media" Target="../media/media23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65325"/>
            <a:ext cx="7696200" cy="35210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pl-PL" altLang="pl-PL" sz="4800" smtClean="0"/>
              <a:t>Program Przedszkolnej Edukacji Antytytoniowej</a:t>
            </a:r>
          </a:p>
          <a:p>
            <a:pPr algn="ctr" eaLnBrk="1" hangingPunct="1">
              <a:buFontTx/>
              <a:buNone/>
            </a:pPr>
            <a:r>
              <a:rPr lang="pl-PL" altLang="pl-PL" sz="4800" smtClean="0"/>
              <a:t> </a:t>
            </a:r>
            <a:r>
              <a:rPr lang="pl-PL" altLang="pl-PL" sz="4800" smtClean="0">
                <a:solidFill>
                  <a:srgbClr val="CC0000"/>
                </a:solidFill>
              </a:rPr>
              <a:t>„CZYSTE POWIETRZE WOKÓŁ NAS”</a:t>
            </a:r>
          </a:p>
        </p:txBody>
      </p:sp>
      <p:graphicFrame>
        <p:nvGraphicFramePr>
          <p:cNvPr id="1026" name="Object 6"/>
          <p:cNvGraphicFramePr>
            <a:graphicFrameLocks noGrp="1" noChangeAspect="1"/>
          </p:cNvGraphicFramePr>
          <p:nvPr>
            <p:ph type="title"/>
          </p:nvPr>
        </p:nvGraphicFramePr>
        <p:xfrm>
          <a:off x="323850" y="188913"/>
          <a:ext cx="1595438" cy="157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3" imgW="1467055" imgH="1409897" progId="">
                  <p:embed/>
                </p:oleObj>
              </mc:Choice>
              <mc:Fallback>
                <p:oleObj r:id="rId3" imgW="1467055" imgH="1409897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88913"/>
                        <a:ext cx="1595438" cy="157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6870700" cy="1600200"/>
          </a:xfrm>
        </p:spPr>
        <p:txBody>
          <a:bodyPr/>
          <a:lstStyle/>
          <a:p>
            <a:pPr eaLnBrk="1" hangingPunct="1"/>
            <a:r>
              <a:rPr lang="pl-PL" altLang="pl-PL" u="sng" smtClean="0"/>
              <a:t>        RODZAJE DYMÓW</a:t>
            </a:r>
          </a:p>
        </p:txBody>
      </p:sp>
      <p:pic>
        <p:nvPicPr>
          <p:cNvPr id="13315" name="Picture 5" descr="ANd9GcQwTGC2MAhmOLREBA95FN8GpMYFk24T6ct2yQGC26xynxfcZ2eML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189163"/>
            <a:ext cx="5688012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7864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42988" y="1052513"/>
            <a:ext cx="6870700" cy="4176712"/>
          </a:xfrm>
        </p:spPr>
        <p:txBody>
          <a:bodyPr/>
          <a:lstStyle/>
          <a:p>
            <a:pPr marL="762000" indent="-762000" eaLnBrk="1" hangingPunct="1">
              <a:buFont typeface="Wingdings" panose="05000000000000000000" pitchFamily="2" charset="2"/>
              <a:buNone/>
            </a:pPr>
            <a:r>
              <a:rPr lang="pl-PL" altLang="pl-PL" smtClean="0"/>
              <a:t>   </a:t>
            </a:r>
            <a:r>
              <a:rPr lang="pl-PL" altLang="pl-PL" u="sng" smtClean="0"/>
              <a:t>Co dymi?</a:t>
            </a:r>
            <a:r>
              <a:rPr lang="pl-PL" altLang="pl-PL" smtClean="0"/>
              <a:t/>
            </a:r>
            <a:br>
              <a:rPr lang="pl-PL" altLang="pl-PL" smtClean="0"/>
            </a:br>
            <a:r>
              <a:rPr lang="pl-PL" altLang="pl-PL" smtClean="0"/>
              <a:t/>
            </a:r>
            <a:br>
              <a:rPr lang="pl-PL" altLang="pl-PL" smtClean="0"/>
            </a:br>
            <a:r>
              <a:rPr lang="pl-PL" altLang="pl-PL" u="sng" smtClean="0"/>
              <a:t>Jak dymi?</a:t>
            </a:r>
            <a:r>
              <a:rPr lang="pl-PL" altLang="pl-PL" smtClean="0"/>
              <a:t/>
            </a:r>
            <a:br>
              <a:rPr lang="pl-PL" altLang="pl-PL" smtClean="0"/>
            </a:br>
            <a:r>
              <a:rPr lang="pl-PL" altLang="pl-PL" smtClean="0"/>
              <a:t>(Słabo? Mocno? Jakie kolory mają dymy?)</a:t>
            </a:r>
            <a:br>
              <a:rPr lang="pl-PL" altLang="pl-PL" smtClean="0"/>
            </a:br>
            <a:r>
              <a:rPr lang="pl-PL" altLang="pl-PL" smtClean="0"/>
              <a:t/>
            </a:r>
            <a:br>
              <a:rPr lang="pl-PL" altLang="pl-PL" smtClean="0"/>
            </a:br>
            <a:r>
              <a:rPr lang="pl-PL" altLang="pl-PL" u="sng" smtClean="0"/>
              <a:t>Dlaczego dymi?</a:t>
            </a:r>
          </a:p>
        </p:txBody>
      </p:sp>
      <p:sp>
        <p:nvSpPr>
          <p:cNvPr id="14339" name="AutoShape 5" descr="2Q=="/>
          <p:cNvSpPr>
            <a:spLocks noChangeAspect="1" noChangeArrowheads="1"/>
          </p:cNvSpPr>
          <p:nvPr/>
        </p:nvSpPr>
        <p:spPr bwMode="auto">
          <a:xfrm>
            <a:off x="0" y="-25400"/>
            <a:ext cx="10287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4340" name="AutoShape 7" descr="2Q=="/>
          <p:cNvSpPr>
            <a:spLocks noChangeAspect="1" noChangeArrowheads="1"/>
          </p:cNvSpPr>
          <p:nvPr/>
        </p:nvSpPr>
        <p:spPr bwMode="auto">
          <a:xfrm>
            <a:off x="0" y="-25400"/>
            <a:ext cx="10287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4341" name="AutoShape 9" descr="2Q=="/>
          <p:cNvSpPr>
            <a:spLocks noChangeAspect="1" noChangeArrowheads="1"/>
          </p:cNvSpPr>
          <p:nvPr/>
        </p:nvSpPr>
        <p:spPr bwMode="auto">
          <a:xfrm>
            <a:off x="0" y="-25400"/>
            <a:ext cx="10287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4342" name="AutoShape 11" descr="2Q=="/>
          <p:cNvSpPr>
            <a:spLocks noChangeAspect="1" noChangeArrowheads="1"/>
          </p:cNvSpPr>
          <p:nvPr/>
        </p:nvSpPr>
        <p:spPr bwMode="auto">
          <a:xfrm>
            <a:off x="0" y="-25400"/>
            <a:ext cx="10287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pl-PL" altLang="pl-PL"/>
          </a:p>
        </p:txBody>
      </p:sp>
      <p:pic>
        <p:nvPicPr>
          <p:cNvPr id="14343" name="Picture 13" descr="usmiechnietydy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21097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60232" y="492253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13688" y="2187575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30114" y="4619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rrowheads="1"/>
          </p:cNvSpPr>
          <p:nvPr/>
        </p:nvSpPr>
        <p:spPr bwMode="auto">
          <a:xfrm>
            <a:off x="250825" y="908050"/>
            <a:ext cx="2663825" cy="2449513"/>
          </a:xfrm>
          <a:prstGeom prst="wedgeEllipseCallout">
            <a:avLst>
              <a:gd name="adj1" fmla="val 73301"/>
              <a:gd name="adj2" fmla="val 334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pl-PL" altLang="pl-PL" sz="3200" dirty="0">
                <a:latin typeface="Arial" panose="020B0604020202020204" pitchFamily="34" charset="0"/>
              </a:rPr>
              <a:t>Do widzenia kochane dzieci!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12875"/>
            <a:ext cx="3024188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835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5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179388" y="1700213"/>
            <a:ext cx="2520950" cy="2160587"/>
          </a:xfrm>
          <a:prstGeom prst="wedgeEllipseCallout">
            <a:avLst>
              <a:gd name="adj1" fmla="val 60769"/>
              <a:gd name="adj2" fmla="val 241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pl-PL" altLang="pl-PL" sz="3200" dirty="0">
                <a:latin typeface="Arial" panose="020B0604020202020204" pitchFamily="34" charset="0"/>
              </a:rPr>
              <a:t>Witajcie kochane dzieci!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1844675"/>
            <a:ext cx="3687763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4762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mtClean="0"/>
              <a:t>Który zapach jest przyjemniejszy?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l-PL" altLang="pl-PL" smtClean="0">
                <a:solidFill>
                  <a:srgbClr val="FF3399"/>
                </a:solidFill>
              </a:rPr>
              <a:t>   zapach kwiatu</a:t>
            </a:r>
            <a:r>
              <a:rPr lang="pl-PL" altLang="pl-PL" smtClean="0"/>
              <a:t>              </a:t>
            </a:r>
            <a:r>
              <a:rPr lang="pl-PL" altLang="pl-PL" smtClean="0">
                <a:solidFill>
                  <a:srgbClr val="777777"/>
                </a:solidFill>
              </a:rPr>
              <a:t>czy dymiącego </a:t>
            </a:r>
          </a:p>
          <a:p>
            <a:pPr eaLnBrk="1" hangingPunct="1">
              <a:buFontTx/>
              <a:buNone/>
            </a:pPr>
            <a:r>
              <a:rPr lang="pl-PL" altLang="pl-PL" smtClean="0">
                <a:solidFill>
                  <a:srgbClr val="777777"/>
                </a:solidFill>
              </a:rPr>
              <a:t>                                       papierosa</a:t>
            </a:r>
            <a:r>
              <a:rPr lang="pl-PL" altLang="pl-PL" smtClean="0"/>
              <a:t>                       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41663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ANd9GcR9HU6G4HEk0yJXNNlJdVZRsYDFcOl9Q6zFGgkjvrasjrSok8Hv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068638"/>
            <a:ext cx="17811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3016" y="5446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ANd9GcSgsImRnyCLdhP5gASRJVqrxsE3UBwAYfvwupIdNziGj4pnv5m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944562"/>
            <a:ext cx="6551612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4683" y="5589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765175"/>
            <a:ext cx="7705725" cy="2951163"/>
          </a:xfrm>
        </p:spPr>
        <p:txBody>
          <a:bodyPr/>
          <a:lstStyle/>
          <a:p>
            <a:pPr eaLnBrk="1" hangingPunct="1"/>
            <a:r>
              <a:rPr lang="pl-PL" altLang="pl-PL" smtClean="0"/>
              <a:t> </a:t>
            </a:r>
            <a:r>
              <a:rPr lang="pl-PL" altLang="pl-PL" smtClean="0">
                <a:solidFill>
                  <a:srgbClr val="969696"/>
                </a:solidFill>
              </a:rPr>
              <a:t>JAK SIĘ CZUJESZ KIEDY</a:t>
            </a:r>
            <a:br>
              <a:rPr lang="pl-PL" altLang="pl-PL" smtClean="0">
                <a:solidFill>
                  <a:srgbClr val="969696"/>
                </a:solidFill>
              </a:rPr>
            </a:br>
            <a:r>
              <a:rPr lang="pl-PL" altLang="pl-PL" smtClean="0">
                <a:solidFill>
                  <a:srgbClr val="969696"/>
                </a:solidFill>
              </a:rPr>
              <a:t/>
            </a:r>
            <a:br>
              <a:rPr lang="pl-PL" altLang="pl-PL" smtClean="0">
                <a:solidFill>
                  <a:srgbClr val="969696"/>
                </a:solidFill>
              </a:rPr>
            </a:br>
            <a:r>
              <a:rPr lang="pl-PL" altLang="pl-PL" smtClean="0">
                <a:solidFill>
                  <a:srgbClr val="969696"/>
                </a:solidFill>
              </a:rPr>
              <a:t> DYMI PAPIEROS?</a:t>
            </a:r>
          </a:p>
        </p:txBody>
      </p:sp>
      <p:pic>
        <p:nvPicPr>
          <p:cNvPr id="3686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3595688"/>
            <a:ext cx="2663825" cy="2663825"/>
          </a:xfrm>
          <a:noFill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2202" y="53732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ANd9GcTI51AyzzsL49yreyY2RNHqFnAx1l0HBXP_FmCKcr9WL8lQlbz97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357563"/>
            <a:ext cx="32400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7" descr="ANd9GcSQBZ8j6xY72PDiop0eYsdM5BNQwkTvZlVW8MN03hACyY6V0nQ__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45370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98107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2926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12681" y="5511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3988" cy="1331913"/>
          </a:xfrm>
        </p:spPr>
        <p:txBody>
          <a:bodyPr/>
          <a:lstStyle/>
          <a:p>
            <a:pPr eaLnBrk="1" hangingPunct="1"/>
            <a:r>
              <a:rPr lang="pl-PL" altLang="pl-PL" sz="4800" u="sng" smtClean="0"/>
              <a:t>Wszystkie dzieci wołają: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pl-PL" altLang="pl-PL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pl-PL" altLang="pl-PL" sz="4400" smtClean="0">
                <a:solidFill>
                  <a:srgbClr val="CC0000"/>
                </a:solidFill>
              </a:rPr>
              <a:t>Papieros to wróg nasz, zdrowie zabiera.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pl-PL" altLang="pl-PL" sz="4400" smtClean="0">
                <a:solidFill>
                  <a:srgbClr val="CC0000"/>
                </a:solidFill>
              </a:rPr>
              <a:t>Nie wolno! To szkodzi!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pl-PL" altLang="pl-PL" sz="4400" smtClean="0">
                <a:solidFill>
                  <a:srgbClr val="CC0000"/>
                </a:solidFill>
              </a:rPr>
              <a:t>Dość tego palenia!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53012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AutoShape 5"/>
          <p:cNvSpPr>
            <a:spLocks noGrp="1" noChangeArrowheads="1"/>
          </p:cNvSpPr>
          <p:nvPr>
            <p:ph idx="1"/>
          </p:nvPr>
        </p:nvSpPr>
        <p:spPr bwMode="auto">
          <a:xfrm>
            <a:off x="251520" y="941638"/>
            <a:ext cx="3233936" cy="2633464"/>
          </a:xfrm>
          <a:prstGeom prst="wedgeEllipseCallout">
            <a:avLst>
              <a:gd name="adj1" fmla="val 73301"/>
              <a:gd name="adj2" fmla="val 334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pl-PL" altLang="pl-PL" sz="3200" dirty="0">
                <a:latin typeface="Arial" panose="020B0604020202020204" pitchFamily="34" charset="0"/>
              </a:rPr>
              <a:t>Do widzenia kochane dzieci!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04864"/>
            <a:ext cx="3024188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5100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2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52400"/>
            <a:ext cx="7632700" cy="1189038"/>
          </a:xfrm>
        </p:spPr>
        <p:txBody>
          <a:bodyPr/>
          <a:lstStyle/>
          <a:p>
            <a:pPr eaLnBrk="1" hangingPunct="1"/>
            <a:r>
              <a:rPr lang="pl-PL" altLang="pl-PL" smtClean="0"/>
              <a:t>Oto nasz bohater - </a:t>
            </a:r>
            <a:r>
              <a:rPr lang="pl-PL" altLang="pl-PL" smtClean="0">
                <a:solidFill>
                  <a:schemeClr val="hlink"/>
                </a:solidFill>
              </a:rPr>
              <a:t>DINEK</a:t>
            </a:r>
          </a:p>
        </p:txBody>
      </p:sp>
      <p:sp>
        <p:nvSpPr>
          <p:cNvPr id="5123" name="AutoShape 6"/>
          <p:cNvSpPr>
            <a:spLocks noChangeArrowheads="1"/>
          </p:cNvSpPr>
          <p:nvPr/>
        </p:nvSpPr>
        <p:spPr bwMode="auto">
          <a:xfrm>
            <a:off x="179388" y="1700213"/>
            <a:ext cx="2520950" cy="2160587"/>
          </a:xfrm>
          <a:prstGeom prst="wedgeEllipseCallout">
            <a:avLst>
              <a:gd name="adj1" fmla="val 60769"/>
              <a:gd name="adj2" fmla="val 241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pl-PL" altLang="pl-PL" sz="3200" dirty="0">
                <a:latin typeface="Arial" panose="020B0604020202020204" pitchFamily="34" charset="0"/>
              </a:rPr>
              <a:t>Witajcie kochane dzieci!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7550" y="1844675"/>
            <a:ext cx="3687763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1571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AutoShape 6"/>
          <p:cNvSpPr>
            <a:spLocks noGrp="1" noChangeArrowheads="1"/>
          </p:cNvSpPr>
          <p:nvPr>
            <p:ph idx="1"/>
          </p:nvPr>
        </p:nvSpPr>
        <p:spPr bwMode="auto">
          <a:xfrm>
            <a:off x="922833" y="1268760"/>
            <a:ext cx="2945904" cy="2849488"/>
          </a:xfrm>
          <a:prstGeom prst="wedgeEllipseCallout">
            <a:avLst>
              <a:gd name="adj1" fmla="val 60769"/>
              <a:gd name="adj2" fmla="val 241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pl-PL" altLang="pl-PL" sz="3200" dirty="0">
                <a:latin typeface="Arial" panose="020B0604020202020204" pitchFamily="34" charset="0"/>
              </a:rPr>
              <a:t>Witajcie kochane dzieci!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7" y="2040961"/>
            <a:ext cx="3687763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6500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0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549275"/>
            <a:ext cx="5792787" cy="1727200"/>
          </a:xfrm>
        </p:spPr>
        <p:txBody>
          <a:bodyPr/>
          <a:lstStyle/>
          <a:p>
            <a:pPr eaLnBrk="1" hangingPunct="1"/>
            <a:r>
              <a:rPr lang="pl-PL" altLang="pl-PL" sz="4000" smtClean="0">
                <a:solidFill>
                  <a:srgbClr val="CC00CC"/>
                </a:solidFill>
              </a:rPr>
              <a:t>Drogie dzieci, </a:t>
            </a:r>
            <a:br>
              <a:rPr lang="pl-PL" altLang="pl-PL" sz="4000" smtClean="0">
                <a:solidFill>
                  <a:srgbClr val="CC00CC"/>
                </a:solidFill>
              </a:rPr>
            </a:br>
            <a:r>
              <a:rPr lang="pl-PL" altLang="pl-PL" sz="4000" smtClean="0">
                <a:solidFill>
                  <a:srgbClr val="CC00CC"/>
                </a:solidFill>
              </a:rPr>
              <a:t>czy wiecie co oznacza ten symbol?</a:t>
            </a:r>
          </a:p>
        </p:txBody>
      </p:sp>
      <p:pic>
        <p:nvPicPr>
          <p:cNvPr id="2048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2733675"/>
            <a:ext cx="3671888" cy="3416300"/>
          </a:xfrm>
          <a:noFill/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1325" cy="2016125"/>
          </a:xfrm>
          <a:prstGeom prst="rect">
            <a:avLst/>
          </a:prstGeom>
          <a:solidFill>
            <a:srgbClr val="FFFA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3486" y="52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2987675" y="0"/>
          <a:ext cx="3035300" cy="407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crobat Document" r:id="rId5" imgW="4857750" imgH="6524625" progId="AcroExch.Document.7">
                  <p:embed/>
                </p:oleObj>
              </mc:Choice>
              <mc:Fallback>
                <p:oleObj name="Acrobat Document" r:id="rId5" imgW="4857750" imgH="6524625" progId="AcroExch.Document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0"/>
                        <a:ext cx="3035300" cy="407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7" descr="ANd9GcQXwZ1KT-kAa2KrKcPZBVV1bQO0h2LPufz5GqKWXEWrTodtIn2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213100"/>
            <a:ext cx="229393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ANd9GcTRvqw6vKoTyNmdxoXn3GDG49tZwNot-EiwGPNqTZdOYjRnhiD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068638"/>
            <a:ext cx="2592388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54487" y="447681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mtClean="0"/>
              <a:t>   Każdy z tych znaczków informuje: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49500"/>
            <a:ext cx="7696200" cy="31369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pl-PL" altLang="pl-PL" sz="6000" b="1" smtClean="0">
                <a:solidFill>
                  <a:srgbClr val="CC0000"/>
                </a:solidFill>
              </a:rPr>
              <a:t>TU NIE WOLNO </a:t>
            </a:r>
          </a:p>
          <a:p>
            <a:pPr algn="ctr" eaLnBrk="1" hangingPunct="1">
              <a:buFontTx/>
              <a:buNone/>
            </a:pPr>
            <a:r>
              <a:rPr lang="pl-PL" altLang="pl-PL" sz="6000" b="1" smtClean="0">
                <a:solidFill>
                  <a:srgbClr val="CC0000"/>
                </a:solidFill>
              </a:rPr>
              <a:t>PALIĆ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1648" y="47251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152400"/>
            <a:ext cx="6696075" cy="5005388"/>
          </a:xfrm>
        </p:spPr>
        <p:txBody>
          <a:bodyPr/>
          <a:lstStyle/>
          <a:p>
            <a:pPr eaLnBrk="1" hangingPunct="1"/>
            <a:r>
              <a:rPr lang="pl-PL" altLang="pl-PL" sz="5400" smtClean="0">
                <a:solidFill>
                  <a:srgbClr val="9966FF"/>
                </a:solidFill>
              </a:rPr>
              <a:t>Czy wiecie </a:t>
            </a:r>
            <a:br>
              <a:rPr lang="pl-PL" altLang="pl-PL" sz="5400" smtClean="0">
                <a:solidFill>
                  <a:srgbClr val="9966FF"/>
                </a:solidFill>
              </a:rPr>
            </a:br>
            <a:r>
              <a:rPr lang="pl-PL" altLang="pl-PL" sz="5400" smtClean="0">
                <a:solidFill>
                  <a:srgbClr val="9966FF"/>
                </a:solidFill>
              </a:rPr>
              <a:t>w jakich miejscach można spotkać taki znaczek?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1325" cy="2016125"/>
          </a:xfrm>
          <a:prstGeom prst="rect">
            <a:avLst/>
          </a:prstGeom>
          <a:solidFill>
            <a:srgbClr val="FFFA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2825" y="45408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0113" y="260350"/>
            <a:ext cx="6870700" cy="1600200"/>
          </a:xfrm>
        </p:spPr>
        <p:txBody>
          <a:bodyPr/>
          <a:lstStyle/>
          <a:p>
            <a:pPr eaLnBrk="1" hangingPunct="1"/>
            <a:r>
              <a:rPr lang="pl-PL" altLang="pl-PL" smtClean="0"/>
              <a:t>W budynkach i na terenie przedszkoli, szkół </a:t>
            </a:r>
          </a:p>
        </p:txBody>
      </p:sp>
      <p:pic>
        <p:nvPicPr>
          <p:cNvPr id="23555" name="Picture 5" descr="ANd9GcSCU4CCB8JlPgXmTmgHVjZHHENbabjRm5gJGYRbBLi0YGoLbjOtQ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205038"/>
            <a:ext cx="5543550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3012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ANd9GcR_0f1GNxDDysIzW3wHMVE1JqoAJSR2uYq8KsebpMeCVZBK2PaO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276475"/>
            <a:ext cx="55451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10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7634287" cy="1600200"/>
          </a:xfrm>
        </p:spPr>
        <p:txBody>
          <a:bodyPr/>
          <a:lstStyle/>
          <a:p>
            <a:pPr eaLnBrk="1" hangingPunct="1"/>
            <a:r>
              <a:rPr lang="pl-PL" altLang="pl-PL" sz="4000" dirty="0" smtClean="0"/>
              <a:t>  W miejscach przeznaczonych </a:t>
            </a:r>
            <a:br>
              <a:rPr lang="pl-PL" altLang="pl-PL" sz="4000" dirty="0" smtClean="0"/>
            </a:br>
            <a:r>
              <a:rPr lang="pl-PL" altLang="pl-PL" sz="4000" dirty="0" smtClean="0"/>
              <a:t>do zabaw dla dzieci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3675" y="53732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6870700" cy="1600200"/>
          </a:xfrm>
        </p:spPr>
        <p:txBody>
          <a:bodyPr/>
          <a:lstStyle/>
          <a:p>
            <a:pPr eaLnBrk="1" hangingPunct="1"/>
            <a:r>
              <a:rPr lang="pl-PL" altLang="pl-PL" sz="4000" smtClean="0"/>
              <a:t>   Na przystankach komunikacji publicznej oraz w autobusach</a:t>
            </a:r>
          </a:p>
        </p:txBody>
      </p:sp>
      <p:pic>
        <p:nvPicPr>
          <p:cNvPr id="25603" name="Picture 12" descr="ANd9GcQNUHxwEtevv4FYnAzTyKCe4rbXMB5KTzSG5qYqs-Egs6GGk5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205038"/>
            <a:ext cx="59055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4750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ANd9GcTP4w-CeW6e3whYgALcPh3mz_hogwXHxy7sqcH3fqNbffdzxKG6F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989138"/>
            <a:ext cx="39608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6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7662862" cy="1600200"/>
          </a:xfrm>
        </p:spPr>
        <p:txBody>
          <a:bodyPr/>
          <a:lstStyle/>
          <a:p>
            <a:pPr eaLnBrk="1" hangingPunct="1"/>
            <a:r>
              <a:rPr lang="pl-PL" altLang="pl-PL" sz="4000" smtClean="0"/>
              <a:t>W ogólnodostępnych miejscach wypoczynku – parki miejskie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7450" y="54452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404813"/>
            <a:ext cx="6870700" cy="1600200"/>
          </a:xfrm>
        </p:spPr>
        <p:txBody>
          <a:bodyPr/>
          <a:lstStyle/>
          <a:p>
            <a:pPr eaLnBrk="1" hangingPunct="1"/>
            <a:r>
              <a:rPr lang="pl-PL" altLang="pl-PL" sz="4000" smtClean="0"/>
              <a:t>   W ogólnodostępnych miejscach wypoczynku - plaże</a:t>
            </a:r>
          </a:p>
        </p:txBody>
      </p:sp>
      <p:pic>
        <p:nvPicPr>
          <p:cNvPr id="27651" name="Picture 5" descr="ANd9GcS5lYSAaDq8f9ZVj3UAH0gLOhzuvLIx6TdJzjZ-Y9sOvHe3d5QPi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205038"/>
            <a:ext cx="5400675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432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6870700" cy="4608512"/>
          </a:xfrm>
        </p:spPr>
        <p:txBody>
          <a:bodyPr/>
          <a:lstStyle/>
          <a:p>
            <a:pPr eaLnBrk="1" hangingPunct="1"/>
            <a:r>
              <a:rPr lang="pl-PL" altLang="pl-PL" sz="2800" smtClean="0">
                <a:solidFill>
                  <a:schemeClr val="hlink"/>
                </a:solidFill>
              </a:rPr>
              <a:t>Sympatyczny Dinek pomoże Wam zapoznać się z różnymi rodzajami dymu, porozmawiamy o szkodliwości dymu papierosowego oraz jak go unikać, nauczymy się także piosenki o Dinusiu. Nie zabraknie też wesołej twórczości, czyli malowania i kolorowania.</a:t>
            </a:r>
            <a:r>
              <a:rPr lang="pl-PL" altLang="pl-PL" sz="4000" smtClean="0"/>
              <a:t> </a:t>
            </a:r>
            <a:br>
              <a:rPr lang="pl-PL" altLang="pl-PL" sz="4000" smtClean="0"/>
            </a:br>
            <a:r>
              <a:rPr lang="pl-PL" altLang="pl-PL" sz="4000" smtClean="0"/>
              <a:t/>
            </a:r>
            <a:br>
              <a:rPr lang="pl-PL" altLang="pl-PL" sz="4000" smtClean="0"/>
            </a:br>
            <a:r>
              <a:rPr lang="pl-PL" altLang="pl-PL" sz="4000" smtClean="0">
                <a:solidFill>
                  <a:schemeClr val="hlink"/>
                </a:solidFill>
              </a:rPr>
              <a:t>ZACZYNAMY!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788" y="3860800"/>
            <a:ext cx="2120900" cy="2519363"/>
          </a:xfrm>
          <a:noFill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6350" y="53732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42988" y="1989138"/>
            <a:ext cx="6877050" cy="2484437"/>
          </a:xfrm>
        </p:spPr>
        <p:txBody>
          <a:bodyPr/>
          <a:lstStyle/>
          <a:p>
            <a:pPr eaLnBrk="1" hangingPunct="1"/>
            <a:r>
              <a:rPr lang="pl-PL" altLang="pl-PL" sz="4000" smtClean="0"/>
              <a:t>Niektórzy ludzie palący papierosy robią to przy ludziach, którzy nie znoszą dymu papierosowego i wiedzą, że jest on szkodliwy dla zdrowia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44809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981075"/>
            <a:ext cx="7696200" cy="44640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l-PL" altLang="pl-PL" sz="4400" dirty="0" smtClean="0">
                <a:solidFill>
                  <a:srgbClr val="9966FF"/>
                </a:solidFill>
              </a:rPr>
              <a:t>W jaki sposób można zwrócić uwagę takim osobom?</a:t>
            </a:r>
          </a:p>
          <a:p>
            <a:pPr eaLnBrk="1" hangingPunct="1">
              <a:buFontTx/>
              <a:buNone/>
            </a:pPr>
            <a:endParaRPr lang="pl-PL" altLang="pl-PL" sz="4400" dirty="0" smtClean="0">
              <a:solidFill>
                <a:srgbClr val="9966FF"/>
              </a:solidFill>
            </a:endParaRPr>
          </a:p>
          <a:p>
            <a:pPr eaLnBrk="1" hangingPunct="1">
              <a:buFontTx/>
              <a:buNone/>
            </a:pPr>
            <a:r>
              <a:rPr lang="pl-PL" altLang="pl-PL" sz="4400" dirty="0" smtClean="0">
                <a:solidFill>
                  <a:srgbClr val="9966FF"/>
                </a:solidFill>
              </a:rPr>
              <a:t>Jak unikać szkodliwego dymu papierosowego?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53012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260350"/>
            <a:ext cx="7446962" cy="3744913"/>
          </a:xfrm>
        </p:spPr>
        <p:txBody>
          <a:bodyPr/>
          <a:lstStyle/>
          <a:p>
            <a:pPr eaLnBrk="1" hangingPunct="1"/>
            <a:r>
              <a:rPr lang="pl-PL" altLang="pl-PL" smtClean="0"/>
              <a:t>Aby pokazać palącym, że nie chcecie żeby przy was palili, możecie przygotować własne znaczki </a:t>
            </a:r>
            <a:br>
              <a:rPr lang="pl-PL" altLang="pl-PL" smtClean="0"/>
            </a:br>
            <a:r>
              <a:rPr lang="pl-PL" altLang="pl-PL" smtClean="0"/>
              <a:t>z zakazem palenia</a:t>
            </a: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797425"/>
            <a:ext cx="15144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4892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476250"/>
            <a:ext cx="6911975" cy="4437063"/>
          </a:xfrm>
        </p:spPr>
        <p:txBody>
          <a:bodyPr/>
          <a:lstStyle/>
          <a:p>
            <a:pPr eaLnBrk="1" hangingPunct="1"/>
            <a:r>
              <a:rPr lang="pl-PL" altLang="pl-PL" dirty="0" smtClean="0"/>
              <a:t>Wykonajcie taki znaczek w domu (pomoże Wam rodzic), możecie </a:t>
            </a:r>
            <a:r>
              <a:rPr lang="pl-PL" altLang="pl-PL" u="sng" dirty="0" smtClean="0"/>
              <a:t>przykleić go na drzwiach swojego pokoju.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013325"/>
            <a:ext cx="15144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188" cy="1916113"/>
          </a:xfrm>
          <a:prstGeom prst="rect">
            <a:avLst/>
          </a:prstGeom>
          <a:solidFill>
            <a:srgbClr val="FFFA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5108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42988" y="549275"/>
            <a:ext cx="6870700" cy="3527425"/>
          </a:xfrm>
        </p:spPr>
        <p:txBody>
          <a:bodyPr/>
          <a:lstStyle/>
          <a:p>
            <a:pPr eaLnBrk="1" hangingPunct="1"/>
            <a:r>
              <a:rPr lang="pl-PL" altLang="pl-PL" sz="5400" smtClean="0">
                <a:solidFill>
                  <a:schemeClr val="tx2"/>
                </a:solidFill>
              </a:rPr>
              <a:t>Dzięki niemu nikt nie będzie palił papierosów w Twoim pokoju!</a:t>
            </a: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724400"/>
            <a:ext cx="15144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441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549275"/>
            <a:ext cx="6870700" cy="4895850"/>
          </a:xfrm>
        </p:spPr>
        <p:txBody>
          <a:bodyPr/>
          <a:lstStyle/>
          <a:p>
            <a:pPr eaLnBrk="1" hangingPunct="1"/>
            <a:r>
              <a:rPr lang="pl-PL" altLang="pl-PL" sz="4800" smtClean="0"/>
              <a:t>Jeśli ktoś z dorosłych będzie palił papierosy w Twojej obecności, powiedz mu głośno: </a:t>
            </a:r>
            <a:br>
              <a:rPr lang="pl-PL" altLang="pl-PL" sz="4800" smtClean="0"/>
            </a:br>
            <a:r>
              <a:rPr lang="pl-PL" altLang="pl-PL" sz="4800" smtClean="0">
                <a:solidFill>
                  <a:schemeClr val="tx2"/>
                </a:solidFill>
              </a:rPr>
              <a:t>„NIE PAL PRZY MNIE, PROSZĘ!”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48264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5" descr="Inbox?number=89243972&amp;part=1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819" name="AutoShape 7" descr="Inbox?number=89243972&amp;part=1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820" name="AutoShape 8" descr="Inbox?number=89243972&amp;part=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821" name="AutoShape 9" descr="Inbox?number=89243972&amp;part=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822" name="AutoShape 11" descr="Inbox?number=89243972&amp;part=1"/>
          <p:cNvSpPr>
            <a:spLocks noChangeAspect="1" noChangeArrowheads="1"/>
          </p:cNvSpPr>
          <p:nvPr/>
        </p:nvSpPr>
        <p:spPr bwMode="auto">
          <a:xfrm>
            <a:off x="155575" y="141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823" name="AutoShape 12" descr="Inbox?number=89243972&amp;part=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824" name="AutoShape 13" descr="Inbox?number=89243972&amp;part=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825" name="AutoShape 15" descr="Inbox?number=89243972&amp;part=1"/>
          <p:cNvSpPr>
            <a:spLocks noChangeAspect="1" noChangeArrowheads="1"/>
          </p:cNvSpPr>
          <p:nvPr/>
        </p:nvSpPr>
        <p:spPr bwMode="auto">
          <a:xfrm>
            <a:off x="155575" y="141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826" name="AutoShape 18" descr="Inbox?number=89243972&amp;part=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827" name="AutoShape 19" descr="Inbox?number=89243972&amp;part=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828" name="AutoShape 21" descr="Inbox?number=89243972&amp;part=1"/>
          <p:cNvSpPr>
            <a:spLocks noChangeAspect="1" noChangeArrowheads="1"/>
          </p:cNvSpPr>
          <p:nvPr/>
        </p:nvSpPr>
        <p:spPr bwMode="auto">
          <a:xfrm>
            <a:off x="155575" y="141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829" name="AutoShape 22" descr="Inbox?number=89243972&amp;part=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830" name="AutoShape 23" descr="Inbox?number=89243972&amp;part=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831" name="AutoShape 25" descr="Inbox?number=89243972&amp;part=1"/>
          <p:cNvSpPr>
            <a:spLocks noChangeAspect="1" noChangeArrowheads="1"/>
          </p:cNvSpPr>
          <p:nvPr/>
        </p:nvSpPr>
        <p:spPr bwMode="auto">
          <a:xfrm>
            <a:off x="155575" y="141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832" name="AutoShape 27" descr="Inbox?number=89243972&amp;part=1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pl-PL" altLang="pl-PL"/>
          </a:p>
        </p:txBody>
      </p:sp>
      <p:pic>
        <p:nvPicPr>
          <p:cNvPr id="34833" name="Picture 2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1125538"/>
            <a:ext cx="4930775" cy="4595812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az 3"/>
          <p:cNvPicPr>
            <a:picLocks noGrp="1" noChangeAspect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549275"/>
            <a:ext cx="4946650" cy="6119813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400" y="1412875"/>
            <a:ext cx="3024188" cy="4271963"/>
          </a:xfrm>
          <a:noFill/>
        </p:spPr>
      </p:pic>
      <p:sp>
        <p:nvSpPr>
          <p:cNvPr id="36867" name="AutoShape 5"/>
          <p:cNvSpPr>
            <a:spLocks noChangeArrowheads="1"/>
          </p:cNvSpPr>
          <p:nvPr/>
        </p:nvSpPr>
        <p:spPr bwMode="auto">
          <a:xfrm>
            <a:off x="250825" y="908050"/>
            <a:ext cx="2663825" cy="2449513"/>
          </a:xfrm>
          <a:prstGeom prst="wedgeEllipseCallout">
            <a:avLst>
              <a:gd name="adj1" fmla="val 73301"/>
              <a:gd name="adj2" fmla="val 334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pl-PL" altLang="pl-PL" sz="3200" dirty="0">
                <a:latin typeface="Arial" panose="020B0604020202020204" pitchFamily="34" charset="0"/>
              </a:rPr>
              <a:t>Do widzenia kochane dzieci!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45811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7270750" cy="1600200"/>
          </a:xfrm>
        </p:spPr>
        <p:txBody>
          <a:bodyPr/>
          <a:lstStyle/>
          <a:p>
            <a:pPr eaLnBrk="1" hangingPunct="1"/>
            <a:r>
              <a:rPr lang="pl-PL" altLang="pl-PL" u="sng" smtClean="0"/>
              <a:t>         RODZAJE DYMÓW</a:t>
            </a:r>
          </a:p>
        </p:txBody>
      </p:sp>
      <p:pic>
        <p:nvPicPr>
          <p:cNvPr id="7171" name="Picture 5" descr="ANd9GcQ9286ZKnL65gWW_pqVUNyWxtTbZTLEwVDWIbuWw5dL2Ht3qt6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38338"/>
            <a:ext cx="568801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6753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7308850" cy="1600200"/>
          </a:xfrm>
        </p:spPr>
        <p:txBody>
          <a:bodyPr/>
          <a:lstStyle/>
          <a:p>
            <a:pPr eaLnBrk="1" hangingPunct="1"/>
            <a:r>
              <a:rPr lang="pl-PL" altLang="pl-PL" u="sng" smtClean="0"/>
              <a:t>        RODZAJE DYMÓW</a:t>
            </a:r>
          </a:p>
        </p:txBody>
      </p:sp>
      <p:pic>
        <p:nvPicPr>
          <p:cNvPr id="8195" name="Picture 5" descr="Dym jest nie do wytrzymani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89138"/>
            <a:ext cx="540067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6991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6870700" cy="1600200"/>
          </a:xfrm>
        </p:spPr>
        <p:txBody>
          <a:bodyPr/>
          <a:lstStyle/>
          <a:p>
            <a:pPr eaLnBrk="1" hangingPunct="1"/>
            <a:r>
              <a:rPr lang="pl-PL" altLang="pl-PL" u="sng" smtClean="0"/>
              <a:t>        RODZAJE DYMÓW</a:t>
            </a:r>
          </a:p>
        </p:txBody>
      </p:sp>
      <p:pic>
        <p:nvPicPr>
          <p:cNvPr id="9219" name="Picture 5" descr="ANd9GcSvAOMAALjUkbhU0OzuCD92IL7VPP_j6-TvRxhdGeY3lFXnNaq62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149475"/>
            <a:ext cx="5545137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7070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6870700" cy="1600200"/>
          </a:xfrm>
        </p:spPr>
        <p:txBody>
          <a:bodyPr/>
          <a:lstStyle/>
          <a:p>
            <a:pPr eaLnBrk="1" hangingPunct="1"/>
            <a:r>
              <a:rPr lang="pl-PL" altLang="pl-PL" u="sng" smtClean="0"/>
              <a:t>        RODZAJE DYMÓW</a:t>
            </a:r>
          </a:p>
        </p:txBody>
      </p:sp>
      <p:pic>
        <p:nvPicPr>
          <p:cNvPr id="10243" name="Picture 5" descr="ANd9GcSIT4hcmJKZA3bGU8jh6trAwQBIKgfEsbtSK9dr7CLx9eERx7cFb1Ym3Uee_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097088"/>
            <a:ext cx="5616575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4452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6870700" cy="1600200"/>
          </a:xfrm>
        </p:spPr>
        <p:txBody>
          <a:bodyPr/>
          <a:lstStyle/>
          <a:p>
            <a:pPr eaLnBrk="1" hangingPunct="1"/>
            <a:r>
              <a:rPr lang="pl-PL" altLang="pl-PL" u="sng" smtClean="0"/>
              <a:t>        RODZAJE DYMÓW</a:t>
            </a:r>
          </a:p>
        </p:txBody>
      </p:sp>
      <p:pic>
        <p:nvPicPr>
          <p:cNvPr id="11267" name="Picture 5" descr="ANd9GcRiDhux3B-SiQFH6zyJttu5KwDFYZLRkuuR1weiVl6083DjQZEc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133600"/>
            <a:ext cx="5832475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5172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6870700" cy="1600200"/>
          </a:xfrm>
        </p:spPr>
        <p:txBody>
          <a:bodyPr/>
          <a:lstStyle/>
          <a:p>
            <a:pPr eaLnBrk="1" hangingPunct="1"/>
            <a:r>
              <a:rPr lang="pl-PL" altLang="pl-PL" u="sng" smtClean="0"/>
              <a:t>       RODZAJE DYMÓW</a:t>
            </a:r>
          </a:p>
        </p:txBody>
      </p:sp>
      <p:pic>
        <p:nvPicPr>
          <p:cNvPr id="12291" name="Picture 5" descr="ANd9GcTTieTDT59z_SKP5NIcSJ8lTvh_qxoUAz7mzzy6iy--O3vK0lkmZ5MNuXJ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201863"/>
            <a:ext cx="56165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4452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redki">
  <a:themeElements>
    <a:clrScheme name="Kredki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Kredki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redki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redki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redki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redki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edki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edki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edki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edki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1838</TotalTime>
  <Words>360</Words>
  <Application>Microsoft Office PowerPoint</Application>
  <PresentationFormat>On-screen Show (4:3)</PresentationFormat>
  <Paragraphs>45</Paragraphs>
  <Slides>38</Slides>
  <Notes>0</Notes>
  <HiddenSlides>0</HiddenSlides>
  <MMClips>37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Comic Sans MS</vt:lpstr>
      <vt:lpstr>Wingdings</vt:lpstr>
      <vt:lpstr>Kredki</vt:lpstr>
      <vt:lpstr>Acrobat Document</vt:lpstr>
      <vt:lpstr>PowerPoint Presentation</vt:lpstr>
      <vt:lpstr>Oto nasz bohater - DINEK</vt:lpstr>
      <vt:lpstr>Sympatyczny Dinek pomoże Wam zapoznać się z różnymi rodzajami dymu, porozmawiamy o szkodliwości dymu papierosowego oraz jak go unikać, nauczymy się także piosenki o Dinusiu. Nie zabraknie też wesołej twórczości, czyli malowania i kolorowania.   ZACZYNAMY!</vt:lpstr>
      <vt:lpstr>         RODZAJE DYMÓW</vt:lpstr>
      <vt:lpstr>        RODZAJE DYMÓW</vt:lpstr>
      <vt:lpstr>        RODZAJE DYMÓW</vt:lpstr>
      <vt:lpstr>        RODZAJE DYMÓW</vt:lpstr>
      <vt:lpstr>        RODZAJE DYMÓW</vt:lpstr>
      <vt:lpstr>       RODZAJE DYMÓW</vt:lpstr>
      <vt:lpstr>        RODZAJE DYMÓW</vt:lpstr>
      <vt:lpstr>   Co dymi?  Jak dymi? (Słabo? Mocno? Jakie kolory mają dymy?)  Dlaczego dymi?</vt:lpstr>
      <vt:lpstr>PowerPoint Presentation</vt:lpstr>
      <vt:lpstr>PowerPoint Presentation</vt:lpstr>
      <vt:lpstr>Który zapach jest przyjemniejszy?</vt:lpstr>
      <vt:lpstr>PowerPoint Presentation</vt:lpstr>
      <vt:lpstr> JAK SIĘ CZUJESZ KIEDY   DYMI PAPIEROS?</vt:lpstr>
      <vt:lpstr>PowerPoint Presentation</vt:lpstr>
      <vt:lpstr>Wszystkie dzieci wołają:</vt:lpstr>
      <vt:lpstr>PowerPoint Presentation</vt:lpstr>
      <vt:lpstr>PowerPoint Presentation</vt:lpstr>
      <vt:lpstr>Drogie dzieci,  czy wiecie co oznacza ten symbol?</vt:lpstr>
      <vt:lpstr>PowerPoint Presentation</vt:lpstr>
      <vt:lpstr>   Każdy z tych znaczków informuje:</vt:lpstr>
      <vt:lpstr>Czy wiecie  w jakich miejscach można spotkać taki znaczek?</vt:lpstr>
      <vt:lpstr>W budynkach i na terenie przedszkoli, szkół </vt:lpstr>
      <vt:lpstr>  W miejscach przeznaczonych  do zabaw dla dzieci</vt:lpstr>
      <vt:lpstr>   Na przystankach komunikacji publicznej oraz w autobusach</vt:lpstr>
      <vt:lpstr>W ogólnodostępnych miejscach wypoczynku – parki miejskie</vt:lpstr>
      <vt:lpstr>   W ogólnodostępnych miejscach wypoczynku - plaże</vt:lpstr>
      <vt:lpstr>Niektórzy ludzie palący papierosy robią to przy ludziach, którzy nie znoszą dymu papierosowego i wiedzą, że jest on szkodliwy dla zdrowia</vt:lpstr>
      <vt:lpstr>PowerPoint Presentation</vt:lpstr>
      <vt:lpstr>Aby pokazać palącym, że nie chcecie żeby przy was palili, możecie przygotować własne znaczki  z zakazem palenia</vt:lpstr>
      <vt:lpstr>Wykonajcie taki znaczek w domu (pomoże Wam rodzic), możecie przykleić go na drzwiach swojego pokoju.</vt:lpstr>
      <vt:lpstr>Dzięki niemu nikt nie będzie palił papierosów w Twoim pokoju!</vt:lpstr>
      <vt:lpstr>Jeśli ktoś z dorosłych będzie palił papierosy w Twojej obecności, powiedz mu głośno:  „NIE PAL PRZY MNIE, PROSZĘ!”</vt:lpstr>
      <vt:lpstr>PowerPoint Presentation</vt:lpstr>
      <vt:lpstr>PowerPoint Presentation</vt:lpstr>
      <vt:lpstr>PowerPoint Presentation</vt:lpstr>
    </vt:vector>
  </TitlesOfParts>
  <Company>WSSEKatowice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OZ</dc:creator>
  <cp:lastModifiedBy>Kubiś, Sławomir</cp:lastModifiedBy>
  <cp:revision>30</cp:revision>
  <dcterms:created xsi:type="dcterms:W3CDTF">2012-07-24T06:34:09Z</dcterms:created>
  <dcterms:modified xsi:type="dcterms:W3CDTF">2020-04-13T20:44:34Z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f68b83a-7ad3-4abb-876e-65953668f201_Enabled">
    <vt:lpwstr>True</vt:lpwstr>
  </property>
  <property fmtid="{D5CDD505-2E9C-101B-9397-08002B2CF9AE}" pid="3" name="MSIP_Label_ff68b83a-7ad3-4abb-876e-65953668f201_SiteId">
    <vt:lpwstr>bdef9893-87ef-40e4-97a4-c7d985698696</vt:lpwstr>
  </property>
  <property fmtid="{D5CDD505-2E9C-101B-9397-08002B2CF9AE}" pid="4" name="MSIP_Label_ff68b83a-7ad3-4abb-876e-65953668f201_Owner">
    <vt:lpwstr>Slawomir.Kubis@nemak.com</vt:lpwstr>
  </property>
  <property fmtid="{D5CDD505-2E9C-101B-9397-08002B2CF9AE}" pid="5" name="MSIP_Label_ff68b83a-7ad3-4abb-876e-65953668f201_SetDate">
    <vt:lpwstr>2020-04-13T20:25:59.9380799Z</vt:lpwstr>
  </property>
  <property fmtid="{D5CDD505-2E9C-101B-9397-08002B2CF9AE}" pid="6" name="MSIP_Label_ff68b83a-7ad3-4abb-876e-65953668f201_Name">
    <vt:lpwstr>Internal</vt:lpwstr>
  </property>
  <property fmtid="{D5CDD505-2E9C-101B-9397-08002B2CF9AE}" pid="7" name="MSIP_Label_ff68b83a-7ad3-4abb-876e-65953668f201_Application">
    <vt:lpwstr>Microsoft Azure Information Protection</vt:lpwstr>
  </property>
  <property fmtid="{D5CDD505-2E9C-101B-9397-08002B2CF9AE}" pid="8" name="MSIP_Label_ff68b83a-7ad3-4abb-876e-65953668f201_ActionId">
    <vt:lpwstr>f695199c-2537-4258-b97d-9e0096d587c7</vt:lpwstr>
  </property>
  <property fmtid="{D5CDD505-2E9C-101B-9397-08002B2CF9AE}" pid="9" name="MSIP_Label_ff68b83a-7ad3-4abb-876e-65953668f201_Extended_MSFT_Method">
    <vt:lpwstr>Automatic</vt:lpwstr>
  </property>
  <property fmtid="{D5CDD505-2E9C-101B-9397-08002B2CF9AE}" pid="10" name="Sensitivity">
    <vt:lpwstr>Internal</vt:lpwstr>
  </property>
</Properties>
</file>