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</p:sldMasterIdLst>
  <p:notesMasterIdLst>
    <p:notesMasterId r:id="rId23"/>
  </p:notesMasterIdLst>
  <p:sldIdLst>
    <p:sldId id="256" r:id="rId2"/>
    <p:sldId id="276" r:id="rId3"/>
    <p:sldId id="277" r:id="rId4"/>
    <p:sldId id="267" r:id="rId5"/>
    <p:sldId id="304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321" r:id="rId15"/>
    <p:sldId id="293" r:id="rId16"/>
    <p:sldId id="259" r:id="rId17"/>
    <p:sldId id="299" r:id="rId18"/>
    <p:sldId id="310" r:id="rId19"/>
    <p:sldId id="322" r:id="rId20"/>
    <p:sldId id="311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035"/>
    <a:srgbClr val="00A44A"/>
    <a:srgbClr val="00C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85" autoAdjust="0"/>
    <p:restoredTop sz="92634" autoAdjust="0"/>
  </p:normalViewPr>
  <p:slideViewPr>
    <p:cSldViewPr>
      <p:cViewPr varScale="1">
        <p:scale>
          <a:sx n="67" d="100"/>
          <a:sy n="67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7BC1D-93EE-474A-981B-21F0B1C70E63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9CE4A-D249-4C88-B57A-8C67A720404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9CE4A-D249-4C88-B57A-8C67A720404C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84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9CE4A-D249-4C88-B57A-8C67A720404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9CE4A-D249-4C88-B57A-8C67A720404C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53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543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73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949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46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29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017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797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222526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0674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4295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1731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76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2544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5591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73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1099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35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13CF-76AF-49BA-A575-81FD9A45B626}" type="datetimeFigureOut">
              <a:rPr lang="pl-PL" smtClean="0"/>
              <a:pPr/>
              <a:t>17.08.2021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91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  <p:sldLayoutId id="2147484089" r:id="rId17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352928" cy="3603428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Jak ułatwić dziecku start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w przedszkolu</a:t>
            </a:r>
            <a:br>
              <a:rPr lang="pl-PL" dirty="0">
                <a:solidFill>
                  <a:srgbClr val="002060"/>
                </a:solidFill>
              </a:rPr>
            </a:b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4330404"/>
            <a:ext cx="7086600" cy="68580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/>
              <a:t>Kilka uwag dyrektora – mogą się przydać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57208820-1939-4DBA-9276-60177EE014A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 rot="16200000">
            <a:off x="6667145" y="439843"/>
            <a:ext cx="1810460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3900" y="1412776"/>
            <a:ext cx="7696200" cy="49508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Nie krytykować prób samodzielności – dziecko będzie pewniejsze siebie w grupie. 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 Nie mówić o spaniu w przedszkolu – większość dzieci boi się tego, dlatego leżakowanie lepiej jest nazywać po prostu odpoczynkiem.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Nie dawać dziecku nowych nieznanych mu rzeczy – np. do przebrania – gdyż wzmagają poczucie zagubienia w nowym nieznanym otoczeniu, natomiast stare dodają otuchy.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GDY RODZIC NIEPOKOI SIĘ O...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pPr>
              <a:buNone/>
            </a:pPr>
            <a:r>
              <a:rPr lang="pl-PL" sz="6000" b="1" dirty="0">
                <a:solidFill>
                  <a:srgbClr val="FF0000"/>
                </a:solidFill>
              </a:rPr>
              <a:t>........ LEŻAKOWANIE</a:t>
            </a:r>
            <a:endParaRPr lang="pl-PL" sz="60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7224" y="1571612"/>
            <a:ext cx="7696200" cy="5286388"/>
          </a:xfrm>
        </p:spPr>
        <p:txBody>
          <a:bodyPr/>
          <a:lstStyle/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W przedszkolu nie leżakujemy – </a:t>
            </a:r>
            <a:r>
              <a:rPr lang="pl-PL" sz="3200" b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ODPOCZYWAMY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Dzieci </a:t>
            </a:r>
            <a:r>
              <a:rPr lang="pl-PL" sz="2800" b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NIE SĄ ZMUSZANE </a:t>
            </a:r>
            <a:r>
              <a:rPr lang="pl-PL" sz="2400" dirty="0">
                <a:latin typeface="Bookman Old Style" panose="02050604050505020204" pitchFamily="18" charset="0"/>
              </a:rPr>
              <a:t>do spania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Podczas odpoczynku dzieci - </a:t>
            </a:r>
            <a:r>
              <a:rPr lang="pl-PL" sz="2400" b="1" dirty="0">
                <a:latin typeface="Bookman Old Style" panose="02050604050505020204" pitchFamily="18" charset="0"/>
              </a:rPr>
              <a:t>WŁĄCZAMY MUZYKĘ RELAKSACYJNĄ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Nawet dzieci, które " nie chcą spać" - zmęczone ilością "zajęć" w ciągu dnia – zasypiają</a:t>
            </a:r>
          </a:p>
          <a:p>
            <a:endParaRPr lang="pl-PL" b="1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348" y="1071546"/>
            <a:ext cx="7696200" cy="628654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Nie jest dobrym pomysłem zbyt częste i zbyt długie odbieranie dziecka przed odpoczynkiem - tylko odwlekamy moment który kiedyś nastąpi;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Dzieci mające "problemy" z odpoczynkiem - głaskamy, tulimy i szeptamy miłe słówka - to je uspokaja.........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Pomagamy dzieciom przebierać się przed i po odpoczynku, zachęcając jednocześnie do samoobsługi</a:t>
            </a:r>
          </a:p>
          <a:p>
            <a:endParaRPr lang="pl-PL" sz="2400" b="1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E3DA8C-0C03-4BF6-8CE0-8CCA666D0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7086600" cy="545475"/>
          </a:xfrm>
        </p:spPr>
        <p:txBody>
          <a:bodyPr>
            <a:normAutofit fontScale="90000"/>
          </a:bodyPr>
          <a:lstStyle/>
          <a:p>
            <a:pPr algn="r"/>
            <a:r>
              <a:rPr lang="pl-PL" sz="2000" b="1" dirty="0">
                <a:latin typeface="Bookman Old Style" panose="02050604050505020204" pitchFamily="18" charset="0"/>
              </a:rPr>
              <a:t>JESTEM PRZEDSZKOLAKIEM</a:t>
            </a:r>
            <a:br>
              <a:rPr lang="pl-PL" sz="2000" dirty="0">
                <a:latin typeface="Bookman Old Style" panose="02050604050505020204" pitchFamily="18" charset="0"/>
              </a:rPr>
            </a:br>
            <a:r>
              <a:rPr lang="pl-PL" sz="2000" b="1" dirty="0">
                <a:latin typeface="Bookman Old Style" panose="02050604050505020204" pitchFamily="18" charset="0"/>
              </a:rPr>
              <a:t>JUŻ MOGĘ I POTRAFIĘ</a:t>
            </a:r>
            <a:br>
              <a:rPr lang="pl-PL" sz="4800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7EB9555-3BF7-4577-9C84-14BD434E1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359724" cy="39604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Bookman Old Style" panose="02050604050505020204" pitchFamily="18" charset="0"/>
              </a:rPr>
              <a:t>samodzielnie jeść (umiem pić z kubeczka, gryźć pokarmy twarde np. jabłko, marchewkę)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Bookman Old Style" panose="02050604050505020204" pitchFamily="18" charset="0"/>
              </a:rPr>
              <a:t>korzystać z toalety, sygnalizować swoje potrzeby fizjologiczne</a:t>
            </a:r>
            <a:br>
              <a:rPr lang="pl-PL" sz="2400" dirty="0">
                <a:latin typeface="Bookman Old Style" panose="02050604050505020204" pitchFamily="18" charset="0"/>
              </a:rPr>
            </a:br>
            <a:r>
              <a:rPr lang="pl-PL" sz="2400" dirty="0">
                <a:latin typeface="Bookman Old Style" panose="02050604050505020204" pitchFamily="18" charset="0"/>
              </a:rPr>
              <a:t>samodzielnie umyć buzię i ręce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Bookman Old Style" panose="02050604050505020204" pitchFamily="18" charset="0"/>
              </a:rPr>
              <a:t>samodzielnie zdejmować i zakładać podstawowe części garderoby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Bookman Old Style" panose="02050604050505020204" pitchFamily="18" charset="0"/>
              </a:rPr>
              <a:t>rozpoznawać swoje rzeczy wśród innych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437851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700808"/>
            <a:ext cx="7696200" cy="36576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Bookman Old Style" panose="02050604050505020204" pitchFamily="18" charset="0"/>
              </a:rPr>
              <a:t>próbować samodzielnie wycierać nos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Bookman Old Style" panose="02050604050505020204" pitchFamily="18" charset="0"/>
              </a:rPr>
              <a:t>znać swoje imię i nazwisko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Bookman Old Style" panose="02050604050505020204" pitchFamily="18" charset="0"/>
              </a:rPr>
              <a:t>mówić tak aby rozumieli mnie dorośli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Bookman Old Style" panose="02050604050505020204" pitchFamily="18" charset="0"/>
              </a:rPr>
              <a:t>poprosić lub zapytać o coś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Bookman Old Style" panose="02050604050505020204" pitchFamily="18" charset="0"/>
              </a:rPr>
              <a:t>zostać z kimś innym na jakiś czas (babcią, ciocią sąsiadką) </a:t>
            </a:r>
          </a:p>
          <a:p>
            <a:endParaRPr lang="pl-PL" sz="2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8607"/>
            <a:ext cx="7674076" cy="1262960"/>
          </a:xfrm>
        </p:spPr>
        <p:txBody>
          <a:bodyPr>
            <a:normAutofit fontScale="90000"/>
          </a:bodyPr>
          <a:lstStyle/>
          <a:p>
            <a:b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Ramowy rozkład dnia</a:t>
            </a:r>
            <a:br>
              <a:rPr lang="pl-PL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pl-PL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w Przedszkolu</a:t>
            </a:r>
            <a:b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84784"/>
            <a:ext cx="8246720" cy="5112568"/>
          </a:xfrm>
        </p:spPr>
        <p:txBody>
          <a:bodyPr>
            <a:normAutofit fontScale="92500" lnSpcReduction="10000"/>
          </a:bodyPr>
          <a:lstStyle/>
          <a:p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6:30 -  8.15 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- Schodzenie się dzieci. Praca indywidualna, zabawy dowolne dzieci. </a:t>
            </a:r>
          </a:p>
          <a:p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8.15 -  8:30 - 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Zabawy ruchowe, przygotowanie do śniadania. </a:t>
            </a:r>
          </a:p>
          <a:p>
            <a:r>
              <a:rPr lang="pl-PL" sz="2000" b="1" dirty="0">
                <a:latin typeface="Bookman Old Style" panose="02050604050505020204" pitchFamily="18" charset="0"/>
              </a:rPr>
              <a:t>8.30</a:t>
            </a:r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-  9.00 -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l-PL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ŚNIADANIE </a:t>
            </a:r>
          </a:p>
          <a:p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9.00 - 11.30 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- Zajęcia obowiązkowe, zajecia dodatkowe.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Zabawy w ogrodzie, spacery. Obserwacje przyrodnicze, techniczne. </a:t>
            </a:r>
          </a:p>
          <a:p>
            <a:r>
              <a:rPr lang="pl-PL" sz="2000" b="1" dirty="0">
                <a:latin typeface="Bookman Old Style" panose="02050604050505020204" pitchFamily="18" charset="0"/>
              </a:rPr>
              <a:t>11:30-11:45 </a:t>
            </a:r>
            <a:r>
              <a:rPr lang="pl-PL" sz="2000" dirty="0">
                <a:latin typeface="Bookman Old Style" panose="02050604050505020204" pitchFamily="18" charset="0"/>
              </a:rPr>
              <a:t>Przygotowanie do obiadu</a:t>
            </a:r>
            <a:endParaRPr lang="pl-PL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11:45-12:00 </a:t>
            </a:r>
            <a:r>
              <a:rPr lang="pl-PL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OBIAD</a:t>
            </a:r>
          </a:p>
          <a:p>
            <a:r>
              <a:rPr lang="pl-PL" sz="2000" b="1" dirty="0">
                <a:latin typeface="Bookman Old Style" panose="02050604050505020204" pitchFamily="18" charset="0"/>
              </a:rPr>
              <a:t>12.00 – 12:15 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– Przygotowanie do leżakowania</a:t>
            </a:r>
          </a:p>
          <a:p>
            <a:r>
              <a:rPr lang="pl-PL" sz="2000" b="1" dirty="0">
                <a:latin typeface="Bookman Old Style" panose="02050604050505020204" pitchFamily="18" charset="0"/>
              </a:rPr>
              <a:t>12:15-13:45</a:t>
            </a:r>
            <a:r>
              <a:rPr lang="pl-PL" sz="2000" dirty="0">
                <a:latin typeface="Bookman Old Style" panose="02050604050505020204" pitchFamily="18" charset="0"/>
              </a:rPr>
              <a:t> – Leżakowanie </a:t>
            </a:r>
            <a:endParaRPr lang="pl-PL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13.45 - 14.15-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Przygotowanie do podwieczorku. Zabawy ruchowe. </a:t>
            </a:r>
          </a:p>
          <a:p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14.15- 14.30 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-</a:t>
            </a:r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l-PL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PODWIECZOREK </a:t>
            </a:r>
          </a:p>
          <a:p>
            <a:r>
              <a:rPr lang="pl-PL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14.30 - 16.00 </a:t>
            </a:r>
            <a:r>
              <a:rPr lang="pl-PL" sz="2000" b="1" dirty="0">
                <a:latin typeface="Bookman Old Style" panose="02050604050505020204" pitchFamily="18" charset="0"/>
              </a:rPr>
              <a:t> </a:t>
            </a:r>
            <a:r>
              <a:rPr lang="pl-PL" sz="2000" dirty="0">
                <a:latin typeface="Bookman Old Style" panose="02050604050505020204" pitchFamily="18" charset="0"/>
              </a:rPr>
              <a:t>- Odbieranie dzieci.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Zabawy swobodne dzieci w sali lub w ogrodzie. Sprzątanie zabawek. Porządkowanie kącików zainteresowań. Rozchodzenie się dzieci. </a:t>
            </a:r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2000" dirty="0"/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2000" dirty="0"/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2000" dirty="0"/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2000" dirty="0"/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2000" dirty="0"/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2000" dirty="0"/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2000" dirty="0"/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27584" y="2428868"/>
            <a:ext cx="7272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INFORMACJE</a:t>
            </a:r>
          </a:p>
          <a:p>
            <a:pPr algn="ctr"/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PRAKTYCZNE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785938"/>
            <a:ext cx="8643938" cy="4214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dirty="0"/>
              <a:t> </a:t>
            </a:r>
          </a:p>
          <a:p>
            <a:pPr eaLnBrk="1" hangingPunct="1"/>
            <a:endParaRPr lang="pl-PL" alt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869506" y="857250"/>
            <a:ext cx="747642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OPŁATY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ZA PRZEDSZKOLE</a:t>
            </a:r>
          </a:p>
        </p:txBody>
      </p:sp>
      <p:sp>
        <p:nvSpPr>
          <p:cNvPr id="44036" name="Prostokąt 4"/>
          <p:cNvSpPr>
            <a:spLocks noChangeArrowheads="1"/>
          </p:cNvSpPr>
          <p:nvPr/>
        </p:nvSpPr>
        <p:spPr bwMode="auto">
          <a:xfrm>
            <a:off x="214313" y="2714625"/>
            <a:ext cx="86439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4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Opłaty za przedszkole są przyjmowane do </a:t>
            </a:r>
          </a:p>
          <a:p>
            <a:pPr algn="ctr"/>
            <a:r>
              <a:rPr lang="pl-PL" altLang="pl-PL" sz="4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 dnia każdego miesiąca.</a:t>
            </a:r>
            <a:endParaRPr lang="pl-PL" altLang="pl-PL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F621B8-0432-4ADB-89C0-9E6C0E7F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OPŁATY </a:t>
            </a:r>
            <a:br>
              <a:rPr lang="pl-PL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pl-PL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ZA PRZEDSZKOLE</a:t>
            </a:r>
            <a:b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AD7E73-6EBA-4D35-AFF3-8275ADF3C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957389"/>
            <a:ext cx="8115300" cy="466343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2800" b="0" i="0" dirty="0">
                <a:solidFill>
                  <a:srgbClr val="212529"/>
                </a:solidFill>
                <a:effectLst/>
                <a:latin typeface="Bookman Old Style" panose="02050604050505020204" pitchFamily="18" charset="0"/>
              </a:rPr>
              <a:t>Opłata miesięczna składa się z dwóch części: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pl-PL" sz="2800" b="0" i="1" dirty="0">
                <a:solidFill>
                  <a:srgbClr val="212529"/>
                </a:solidFill>
                <a:effectLst/>
                <a:latin typeface="Bookman Old Style" panose="02050604050505020204" pitchFamily="18" charset="0"/>
              </a:rPr>
              <a:t> Opłata za wyżywienie (zgodnie z ustaloną stawką dzienną wyżywienia w przedszkolu)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pl-PL" sz="2800" b="0" i="1" dirty="0">
                <a:solidFill>
                  <a:srgbClr val="212529"/>
                </a:solidFill>
                <a:effectLst/>
                <a:latin typeface="Bookman Old Style" panose="02050604050505020204" pitchFamily="18" charset="0"/>
              </a:rPr>
              <a:t> Opłata godzinowa w wysokości 1 zł pomnożona przez ilość godzin pobytu dziecka wykraczającej poza realizację podstawy programowej (  podstawa programowa w godzinach od 7:00- 12:00)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59125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6870700" cy="1600200"/>
          </a:xfrm>
        </p:spPr>
        <p:txBody>
          <a:bodyPr>
            <a:normAutofit/>
          </a:bodyPr>
          <a:lstStyle/>
          <a:p>
            <a:r>
              <a:rPr lang="pl-PL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NASZE MOTTO: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814490"/>
            <a:ext cx="7696200" cy="3657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/>
              <a:t>Wszystkiego, co naprawdę trzeba wiedzieć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/>
              <a:t>o tym, jak </a:t>
            </a:r>
            <a:r>
              <a:rPr lang="pl-PL" sz="2400" b="1" dirty="0">
                <a:latin typeface="Bookman Old Style" panose="02050604050505020204" pitchFamily="18" charset="0"/>
              </a:rPr>
              <a:t>żyć</a:t>
            </a:r>
            <a:r>
              <a:rPr lang="pl-PL" sz="2400" b="1" dirty="0"/>
              <a:t>, co robić i jak postępować, nauczyłem się w przedszkolu.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/>
              <a:t>Mądrość nie znajdowała się na szczycie wiedzy zdobytej w szkole średniej, ale w przedszkolnej piaskownicy. Tam się nauczyłem, że trzeba:</a:t>
            </a:r>
          </a:p>
          <a:p>
            <a:pPr>
              <a:buNone/>
            </a:pPr>
            <a:endParaRPr lang="pl-PL" sz="2000" b="1" dirty="0"/>
          </a:p>
          <a:p>
            <a:pPr>
              <a:buNone/>
            </a:pPr>
            <a:endParaRPr lang="pl-PL" sz="2000" b="1" dirty="0"/>
          </a:p>
          <a:p>
            <a:endParaRPr lang="pl-PL" b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zawartości 2"/>
          <p:cNvSpPr>
            <a:spLocks noGrp="1"/>
          </p:cNvSpPr>
          <p:nvPr>
            <p:ph idx="1"/>
          </p:nvPr>
        </p:nvSpPr>
        <p:spPr>
          <a:xfrm>
            <a:off x="250031" y="1988840"/>
            <a:ext cx="8643938" cy="42148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pl-PL" altLang="pl-PL" sz="2400" b="1" u="sng" dirty="0">
                <a:latin typeface="Bookman Old Style" panose="02050604050505020204" pitchFamily="18" charset="0"/>
              </a:rPr>
              <a:t>Dzienna stawka opłaty za wyżywienie wynosi: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l-PL" altLang="pl-PL" sz="2400" b="1" dirty="0"/>
              <a:t>2 zł </a:t>
            </a:r>
            <a:r>
              <a:rPr lang="pl-PL" altLang="pl-PL" sz="2400" i="1" dirty="0">
                <a:latin typeface="Bookman Old Style" panose="02050604050505020204" pitchFamily="18" charset="0"/>
              </a:rPr>
              <a:t>dziennie z tytułu korzystania ze śniadania</a:t>
            </a:r>
          </a:p>
          <a:p>
            <a:pPr>
              <a:lnSpc>
                <a:spcPct val="150000"/>
              </a:lnSpc>
              <a:buNone/>
            </a:pPr>
            <a:r>
              <a:rPr lang="pl-PL" altLang="pl-PL" sz="2400" b="1" dirty="0"/>
              <a:t>5 zł </a:t>
            </a:r>
            <a:r>
              <a:rPr lang="pl-PL" altLang="pl-PL" sz="2400" i="1" dirty="0">
                <a:latin typeface="Bookman Old Style" panose="02050604050505020204" pitchFamily="18" charset="0"/>
              </a:rPr>
              <a:t>dziennie z tytułu korzystania z obiadu z podwieczorkiem</a:t>
            </a:r>
          </a:p>
          <a:p>
            <a:pPr>
              <a:lnSpc>
                <a:spcPct val="150000"/>
              </a:lnSpc>
              <a:buNone/>
            </a:pPr>
            <a:r>
              <a:rPr lang="pl-PL" altLang="pl-PL" sz="2400" b="1" dirty="0"/>
              <a:t>7 zł </a:t>
            </a:r>
            <a:r>
              <a:rPr lang="pl-PL" altLang="pl-PL" sz="2400" i="1" dirty="0">
                <a:latin typeface="Bookman Old Style" panose="02050604050505020204" pitchFamily="18" charset="0"/>
              </a:rPr>
              <a:t>dziennie z tytułu korzystania ze śniadania, obiadu </a:t>
            </a:r>
          </a:p>
          <a:p>
            <a:pPr>
              <a:lnSpc>
                <a:spcPct val="150000"/>
              </a:lnSpc>
              <a:buNone/>
            </a:pPr>
            <a:r>
              <a:rPr lang="pl-PL" altLang="pl-PL" sz="2400" i="1" dirty="0">
                <a:latin typeface="Bookman Old Style" panose="02050604050505020204" pitchFamily="18" charset="0"/>
              </a:rPr>
              <a:t>i podwieczorku</a:t>
            </a:r>
          </a:p>
          <a:p>
            <a:pPr algn="ctr">
              <a:lnSpc>
                <a:spcPct val="150000"/>
              </a:lnSpc>
              <a:buNone/>
            </a:pPr>
            <a:r>
              <a:rPr lang="pl-PL" altLang="pl-PL" sz="2400" dirty="0">
                <a:latin typeface="Bookman Old Style" panose="02050604050505020204" pitchFamily="18" charset="0"/>
              </a:rPr>
              <a:t>Opłata o której mowa w ust. 1 pobierana jest z dołu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altLang="pl-PL" sz="2400" dirty="0">
                <a:latin typeface="Bookman Old Style" panose="02050604050505020204" pitchFamily="18" charset="0"/>
              </a:rPr>
              <a:t>w terminie do 15-tego każdego miesiąca następującego</a:t>
            </a:r>
          </a:p>
          <a:p>
            <a:pPr algn="ctr">
              <a:lnSpc>
                <a:spcPct val="150000"/>
              </a:lnSpc>
              <a:buNone/>
            </a:pPr>
            <a:r>
              <a:rPr lang="pl-PL" altLang="pl-PL" sz="2400" dirty="0">
                <a:latin typeface="Bookman Old Style" panose="02050604050505020204" pitchFamily="18" charset="0"/>
              </a:rPr>
              <a:t>po miesiącu , którego opłata dotyczy.</a:t>
            </a:r>
          </a:p>
          <a:p>
            <a:pPr>
              <a:buNone/>
            </a:pPr>
            <a:endParaRPr lang="pl-PL" altLang="pl-PL" sz="2400" b="1" dirty="0"/>
          </a:p>
          <a:p>
            <a:pPr>
              <a:buNone/>
            </a:pPr>
            <a:endParaRPr lang="pl-PL" altLang="pl-PL" sz="2400" b="1" dirty="0"/>
          </a:p>
          <a:p>
            <a:pPr>
              <a:buNone/>
            </a:pPr>
            <a:endParaRPr lang="pl-PL" altLang="pl-PL" sz="2400" b="1" dirty="0"/>
          </a:p>
          <a:p>
            <a:pPr eaLnBrk="1" hangingPunct="1">
              <a:buFontTx/>
              <a:buNone/>
            </a:pPr>
            <a:endParaRPr lang="pl-PL" altLang="pl-PL" sz="2400" dirty="0"/>
          </a:p>
          <a:p>
            <a:pPr eaLnBrk="1" hangingPunct="1"/>
            <a:endParaRPr lang="pl-PL" alt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267744" y="260648"/>
            <a:ext cx="747642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OPŁATY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ZA PRZEDSZKOLE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2877" y="1556792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KONTAKT DO  PRZEDSZKOLA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2877" y="2699529"/>
            <a:ext cx="835824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4000" b="1" dirty="0"/>
          </a:p>
          <a:p>
            <a:pPr algn="ctr"/>
            <a:r>
              <a:rPr lang="pl-PL" sz="4000" b="1" dirty="0"/>
              <a:t>Tel. </a:t>
            </a:r>
            <a:r>
              <a:rPr lang="pl-PL" sz="4000" b="0" i="0" dirty="0">
                <a:solidFill>
                  <a:srgbClr val="333333"/>
                </a:solidFill>
                <a:effectLst/>
                <a:latin typeface="opensans"/>
              </a:rPr>
              <a:t> 33 845 30 28</a:t>
            </a:r>
            <a:endParaRPr lang="pl-PL" sz="4000" b="1" dirty="0"/>
          </a:p>
          <a:p>
            <a:pPr algn="ctr"/>
            <a:endParaRPr lang="pl-PL" sz="4000" b="1" dirty="0"/>
          </a:p>
          <a:p>
            <a:pPr algn="ctr"/>
            <a:r>
              <a:rPr lang="pl-PL" sz="4000" b="1" dirty="0"/>
              <a:t>e–mail :</a:t>
            </a:r>
            <a:r>
              <a:rPr lang="pl-PL" sz="4000" b="0" i="0" dirty="0">
                <a:solidFill>
                  <a:srgbClr val="333333"/>
                </a:solidFill>
                <a:effectLst/>
                <a:latin typeface="opensans"/>
              </a:rPr>
              <a:t>spwp9@edukacja.kety.pl</a:t>
            </a:r>
            <a:endParaRPr lang="pl-PL" sz="4000" b="1" dirty="0"/>
          </a:p>
          <a:p>
            <a:pPr algn="ctr"/>
            <a:endParaRPr lang="pl-PL" sz="4800" b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776" y="548680"/>
            <a:ext cx="8604448" cy="6500858"/>
          </a:xfrm>
        </p:spPr>
        <p:txBody>
          <a:bodyPr>
            <a:normAutofit/>
          </a:bodyPr>
          <a:lstStyle/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dzielić wszystko,</a:t>
            </a:r>
          </a:p>
          <a:p>
            <a:pPr algn="ctr">
              <a:buSzPct val="100000"/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postępować uczciwie,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nie bić innych,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odkładać na miejsce każdą znalezioną rzecz,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sprzątać po sobie,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nie brać nic, co do mnie nie należy,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powiedzieć „przepraszam”, jeśli się kogoś uraziło, myć ręce przed jedzeniem,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spuszczać wodę,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jeść maślane bułeczki i popijać  mlekiem,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prowadzić zrównoważone życie,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trochę się uczyć i trochę myśleć,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malować i rysować, i śpiewać, i tańczyć, i bawić się,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i codziennie trochę pracować,</a:t>
            </a:r>
          </a:p>
          <a:p>
            <a:pPr algn="ctr">
              <a:buBlip>
                <a:blip r:embed="rId3"/>
              </a:buBlip>
            </a:pPr>
            <a:r>
              <a:rPr lang="pl-PL" sz="2000" dirty="0">
                <a:latin typeface="Bookman Old Style" panose="02050604050505020204" pitchFamily="18" charset="0"/>
              </a:rPr>
              <a:t> a po południu się zdrzemnąć.”</a:t>
            </a:r>
          </a:p>
          <a:p>
            <a:pPr algn="ctr"/>
            <a:r>
              <a:rPr lang="pl-PL" sz="1100" i="1" dirty="0"/>
              <a:t>            Robert </a:t>
            </a:r>
            <a:r>
              <a:rPr lang="pl-PL" sz="1100" i="1" dirty="0" err="1"/>
              <a:t>Fulghum</a:t>
            </a:r>
            <a:r>
              <a:rPr lang="pl-PL" sz="1100" i="1" dirty="0"/>
              <a:t> „Wszystkiego, co naprawdę trzeba wiedzieć, nauczyłem się w przedszkolu” 		</a:t>
            </a:r>
          </a:p>
          <a:p>
            <a:pPr algn="ctr"/>
            <a:r>
              <a:rPr lang="pl-PL" sz="1100" i="1" dirty="0"/>
              <a:t>Instytut Prasy i Wydawnictw Novum, Warszawa 1991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870700" cy="915888"/>
          </a:xfrm>
        </p:spPr>
        <p:txBody>
          <a:bodyPr/>
          <a:lstStyle/>
          <a:p>
            <a:r>
              <a:rPr lang="pl-PL" b="1" dirty="0"/>
              <a:t>Adaptacja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4350" y="1700809"/>
            <a:ext cx="8115300" cy="451787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latin typeface="Bookman Old Style" panose="02050604050505020204" pitchFamily="18" charset="0"/>
              </a:rPr>
              <a:t>Adaptacja to przystosowanie do nowego środowiska, do nowych sytuacji i warunków. Dla małego dziecka takim środowiskiem, otoczeniem społecznym jest przedszkole, gdzie zdobywa ono pierwsze doświadczenia społeczne. Bardzo ważne jest by te doświadczenia przebiegały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latin typeface="Bookman Old Style" panose="02050604050505020204" pitchFamily="18" charset="0"/>
              </a:rPr>
              <a:t>w atmosferze wzajemnego zrozumienia i poczucia bezpieczeństwa. </a:t>
            </a:r>
          </a:p>
          <a:p>
            <a:endParaRPr lang="pl-PL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14287" y="507648"/>
            <a:ext cx="6870700" cy="771525"/>
          </a:xfrm>
        </p:spPr>
        <p:txBody>
          <a:bodyPr/>
          <a:lstStyle/>
          <a:p>
            <a:pPr eaLnBrk="1" hangingPunct="1"/>
            <a:r>
              <a:rPr lang="pl-PL" altLang="pl-PL" dirty="0"/>
              <a:t>Ważne……………</a:t>
            </a:r>
          </a:p>
        </p:txBody>
      </p:sp>
      <p:pic>
        <p:nvPicPr>
          <p:cNvPr id="4" name="Symbol zastępczy zawartości 3" descr="mas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6408712" cy="4868470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468560" y="3140968"/>
            <a:ext cx="102870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RADY DLA </a:t>
            </a:r>
            <a: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RODZICÓW</a:t>
            </a:r>
            <a:endParaRPr lang="pl-PL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226" y="84038"/>
            <a:ext cx="8358214" cy="1600200"/>
          </a:xfrm>
        </p:spPr>
        <p:txBody>
          <a:bodyPr/>
          <a:lstStyle/>
          <a:p>
            <a:r>
              <a:rPr lang="pl-PL" b="1" dirty="0">
                <a:solidFill>
                  <a:srgbClr val="209035"/>
                </a:solidFill>
              </a:rPr>
              <a:t>JAK</a:t>
            </a:r>
            <a:r>
              <a:rPr lang="pl-PL" b="1" dirty="0">
                <a:solidFill>
                  <a:srgbClr val="00A44A"/>
                </a:solidFill>
              </a:rPr>
              <a:t> NALEŻY POSTĘPOWAĆ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143932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Bookman Old Style" panose="02050604050505020204" pitchFamily="18" charset="0"/>
              </a:rPr>
              <a:t>♣ Wyjdźcie z domu wcześnie, by po drodze do przedszkola mieć czas na rozmowę i nie poganiać w zdenerwowaniu malucha.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>
                <a:latin typeface="Bookman Old Style" panose="02050604050505020204" pitchFamily="18" charset="0"/>
              </a:rPr>
              <a:t>♣ Zdecydowanie i spokojnie żegnajcie się z pociechą, jednak nie za długo, by nie przedłużać trudnego rozstania.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>
                <a:latin typeface="Bookman Old Style" panose="02050604050505020204" pitchFamily="18" charset="0"/>
              </a:rPr>
              <a:t>♣ Płaczącemu brzdącowi powiedzieć, że teraz pocieszy go pani , ponieważ Wy musicie spieszyć się do pracy , by równie szybko wrócić 	po niego 	przed końcem przedszkolnych zajęć. </a:t>
            </a:r>
            <a:br>
              <a:rPr lang="pl-PL" sz="2400" b="1" dirty="0"/>
            </a:br>
            <a:endParaRPr lang="pl-PL" sz="2400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3900" y="1268760"/>
            <a:ext cx="7696200" cy="535329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Bookman Old Style" panose="02050604050505020204" pitchFamily="18" charset="0"/>
              </a:rPr>
              <a:t>♣ Wspominajcie, że czekają na niego inne dzieci, które chcą się z nim bawić i nowe zabawki.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>
                <a:latin typeface="Bookman Old Style" panose="02050604050505020204" pitchFamily="18" charset="0"/>
              </a:rPr>
              <a:t>♣ Pamiętajcie, że wszystkie dzieci, gdy tylko znajdą się w sali, włączają się w zajęcia : wspólne zabawy, posiłki, rysowanie, śpiewanie, spacery – dlatego nie pamiętają nawet przez minutę o smutku .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>
                <a:latin typeface="Bookman Old Style" panose="02050604050505020204" pitchFamily="18" charset="0"/>
              </a:rPr>
              <a:t>♣ Jeśli minęło już sporo czasu, a sytuacja się nie zmienia, dobrze, by któreś z Was wzięło kilka dni urlopu – dziecko łatwiej zaakceptuje nową sytuację , jeśli stopniowo będziecie przedłużać jego pobyt w przedszkolu</a:t>
            </a:r>
            <a:r>
              <a:rPr lang="pl-PL" dirty="0">
                <a:latin typeface="Bookman Old Style" panose="020506040505050202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764373"/>
            <a:ext cx="7153994" cy="1293028"/>
          </a:xfrm>
        </p:spPr>
        <p:txBody>
          <a:bodyPr/>
          <a:lstStyle/>
          <a:p>
            <a:r>
              <a:rPr lang="pl-PL" sz="4000" b="1" dirty="0">
                <a:solidFill>
                  <a:srgbClr val="FF0000"/>
                </a:solidFill>
              </a:rPr>
              <a:t>JAK </a:t>
            </a:r>
            <a:r>
              <a:rPr lang="pl-PL" sz="4000" b="1" u="sng" dirty="0">
                <a:solidFill>
                  <a:srgbClr val="FF0000"/>
                </a:solidFill>
              </a:rPr>
              <a:t>NIE NALEŻY </a:t>
            </a:r>
            <a:r>
              <a:rPr lang="pl-PL" sz="4000" b="1" dirty="0">
                <a:solidFill>
                  <a:srgbClr val="FF0000"/>
                </a:solidFill>
              </a:rPr>
              <a:t>POSTĘPOWAĆ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 Nie spieszyć się rano przed wyjściem do przedszkola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Bookman Old Style" panose="02050604050505020204" pitchFamily="18" charset="0"/>
              </a:rPr>
              <a:t> ( dziecko będzie spokojniejsze, a następnego dnia nie będzie miało przykrych wspomnień).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 Nie straszyć malucha przedszkolem i panią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pl-PL" sz="2400" dirty="0">
                <a:latin typeface="Bookman Old Style" panose="02050604050505020204" pitchFamily="18" charset="0"/>
              </a:rPr>
              <a:t> Nie łamać danego słowa - odbierać pociechę wtedy, kiedy obiecaliśmy przyjść ( np. zaraz po obiedzie).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orie wychowani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orie wychowania" id="{BD096FA0-0D15-486D-8692-17A4941F7B2A}" vid="{067A437C-70F3-4204-995D-90D3D0D0DA5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teorie wychowania</Template>
  <TotalTime>1608</TotalTime>
  <Words>1008</Words>
  <Application>Microsoft Office PowerPoint</Application>
  <PresentationFormat>Pokaz na ekranie (4:3)</PresentationFormat>
  <Paragraphs>125</Paragraphs>
  <Slides>21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Bookman Old Style</vt:lpstr>
      <vt:lpstr>Calibri</vt:lpstr>
      <vt:lpstr>Century Gothic</vt:lpstr>
      <vt:lpstr>opensans</vt:lpstr>
      <vt:lpstr>teorie wychowania</vt:lpstr>
      <vt:lpstr>Jak ułatwić dziecku start  w przedszkolu </vt:lpstr>
      <vt:lpstr>NASZE MOTTO:</vt:lpstr>
      <vt:lpstr>Prezentacja programu PowerPoint</vt:lpstr>
      <vt:lpstr>Adaptacja </vt:lpstr>
      <vt:lpstr>Ważne……………</vt:lpstr>
      <vt:lpstr>Prezentacja programu PowerPoint</vt:lpstr>
      <vt:lpstr>JAK NALEŻY POSTĘPOWAĆ</vt:lpstr>
      <vt:lpstr>Prezentacja programu PowerPoint</vt:lpstr>
      <vt:lpstr>JAK NIE NALEŻY POSTĘPOWAĆ:</vt:lpstr>
      <vt:lpstr>Prezentacja programu PowerPoint</vt:lpstr>
      <vt:lpstr>GDY RODZIC NIEPOKOI SIĘ O...</vt:lpstr>
      <vt:lpstr>Prezentacja programu PowerPoint</vt:lpstr>
      <vt:lpstr>Prezentacja programu PowerPoint</vt:lpstr>
      <vt:lpstr>JESTEM PRZEDSZKOLAKIEM JUŻ MOGĘ I POTRAFIĘ </vt:lpstr>
      <vt:lpstr>Prezentacja programu PowerPoint</vt:lpstr>
      <vt:lpstr>   Ramowy rozkład dnia  w Przedszkolu </vt:lpstr>
      <vt:lpstr>Prezentacja programu PowerPoint</vt:lpstr>
      <vt:lpstr>Prezentacja programu PowerPoint</vt:lpstr>
      <vt:lpstr>OPŁATY  ZA PRZEDSZKOLE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ułatwić dziecku start w przedszkolu</dc:title>
  <dc:creator>Anna Zabielska</dc:creator>
  <cp:lastModifiedBy>Asia Yoachi</cp:lastModifiedBy>
  <cp:revision>120</cp:revision>
  <dcterms:created xsi:type="dcterms:W3CDTF">2009-06-07T21:18:16Z</dcterms:created>
  <dcterms:modified xsi:type="dcterms:W3CDTF">2021-08-17T09:01:07Z</dcterms:modified>
</cp:coreProperties>
</file>